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356" r:id="rId3"/>
    <p:sldId id="357" r:id="rId4"/>
    <p:sldId id="358" r:id="rId5"/>
    <p:sldId id="361" r:id="rId6"/>
    <p:sldId id="362" r:id="rId7"/>
    <p:sldId id="363" r:id="rId8"/>
    <p:sldId id="364" r:id="rId9"/>
    <p:sldId id="365" r:id="rId10"/>
    <p:sldId id="366" r:id="rId11"/>
    <p:sldId id="3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BCB0-D3E7-D15C-80DB-A0F201EDA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99274-F18C-D176-E54E-5F1A39357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F79A-F871-42DF-DAEB-071956B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EF7B0-8117-03C6-5764-C1E990D3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3659E-0244-C7CF-70DE-4024C6EB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6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E68E-A852-500E-6A8F-87EE8072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D2CC9-65E3-6470-540F-0FFF9621F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8B02F-D3DF-5FD1-30E6-39E5A616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71F8-398F-21B8-A9D8-90190341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4C88-6559-73B6-71F6-553A3A82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4DAA4-9A17-EC7A-3CB3-979072342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3D867-205B-8E6A-9B44-E375AD1D2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9422A-EA80-A136-F25E-5EEFF1BA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D7610-4286-61CC-D60D-CC7234D2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F0EF-9799-3667-2F98-7EFA5BDB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8EC0-6073-75BB-CC2F-FFA871A9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C223-99FC-3E5D-9D47-CF28481D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9049D-739C-6AA8-DC68-71A92CB4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F8F4-DCFE-067B-D084-E5340EDA9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4B103-0F22-CF62-D76C-91284B1B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7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CF27-F41A-8C56-E213-192BDF5D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ABA12-BDC3-F7B8-F15D-909D1D874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84486-E2C6-CE9D-5F0D-AF3D6EAC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3D8E2-2D66-4C89-5980-EC3B4211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F2FC8-AF76-2B4A-67E5-BCA2CA04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4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2EEB-4FAF-9702-88EE-D785D8C4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756AE-A930-38F6-911E-FC1E5ADF6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0C056-7A5E-BC05-8D97-5ED5DC49D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A8BA6-D577-DB5A-379E-87496377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096C8-5A70-8A1A-1ECA-23415FD0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8920A-CD6D-A9B6-C4D9-C552F809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0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D5BC-C641-8DF0-4C96-94315C90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33578-5A4D-A95D-019A-7D6B7C259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70AB1-B3E8-E9DE-0272-2D6F96C5D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F9D1A-9648-6046-A564-43B6D2D6C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00FDF-E895-F03C-A0CE-F0AF40ED6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9AEF0A-B724-C098-5F07-8B6501A6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233E3-0E0B-AEC8-0480-499E8326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357AE-5BB4-D2CD-659E-32746088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4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B88E4-E921-04E4-906B-3D51444E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BBF05-6788-75B2-74D2-3F92135F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7C17B-2305-65E2-06DE-B89CBD1D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C6347-0DEC-5682-8DA1-3731A22F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4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8A6AC-A669-944B-45E4-96ACEEFB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062A4-FD97-EA66-3B32-336EC26D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35085-97FC-3824-4C9F-305D63E4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40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8803-5E32-7EC4-74E7-16899F79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868F8-9A11-2A2A-1086-13666EA0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F6269-8CD1-6E53-526A-9851A03C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EED28-4C05-31AE-8892-082C11A8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28714-5F84-1904-BC99-81C8B2E2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76882-6F13-638A-2326-1BF76136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9C3F-E3EB-F30B-E0F2-8567717C4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1D118-19A7-6E69-F25A-F6C3DF689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8085C-DA52-2975-1AE2-583FF0596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2D62E-F2FA-2593-AECE-E8D5B0BD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C81A4-6B35-359C-A162-E861AE47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64F30-2525-CCAB-F95F-6F3E5758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8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25959-14E1-5959-F900-52ACDD83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647E9-4764-3A53-7D9D-44265F7EC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04C77-32FA-64D0-F010-0DB6A07DE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B9B969-F3B4-4B94-8BD6-6B3B90FDD4E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593D9-5175-3B10-8C23-3485C0A87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193E4-B541-7349-5AEF-0454DCDBE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FFAE74-1433-4342-AC29-EAB29F034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12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NULL"/><Relationship Id="rId5" Type="http://schemas.openxmlformats.org/officeDocument/2006/relationships/image" Target="../media/image4.png"/><Relationship Id="rId10" Type="http://schemas.openxmlformats.org/officeDocument/2006/relationships/image" Target="NULL"/><Relationship Id="rId4" Type="http://schemas.openxmlformats.org/officeDocument/2006/relationships/image" Target="../media/image3.png"/><Relationship Id="rId9" Type="http://schemas.openxmlformats.org/officeDocument/2006/relationships/image" Target="NUL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NUL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015253" y="194408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Vector field controller: Formulas implemented are the following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D1422D-7CE6-FD04-55CA-8AA362540996}"/>
              </a:ext>
            </a:extLst>
          </p:cNvPr>
          <p:cNvGrpSpPr/>
          <p:nvPr/>
        </p:nvGrpSpPr>
        <p:grpSpPr>
          <a:xfrm>
            <a:off x="488407" y="3147571"/>
            <a:ext cx="5667757" cy="2329564"/>
            <a:chOff x="430306" y="4205707"/>
            <a:chExt cx="5667757" cy="23295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75F70C-1ED0-FADB-C949-DDB6DD4E8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008" y="4205707"/>
              <a:ext cx="4963326" cy="220874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2B46E7-B533-5758-63B4-688AFCAD67E5}"/>
                </a:ext>
              </a:extLst>
            </p:cNvPr>
            <p:cNvGrpSpPr/>
            <p:nvPr/>
          </p:nvGrpSpPr>
          <p:grpSpPr>
            <a:xfrm>
              <a:off x="5073872" y="4727844"/>
              <a:ext cx="1024191" cy="1807427"/>
              <a:chOff x="5073872" y="4727844"/>
              <a:chExt cx="1024191" cy="180742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635FC48-72E9-2DE8-B5AA-EE4EF9E2BDD2}"/>
                  </a:ext>
                </a:extLst>
              </p:cNvPr>
              <p:cNvCxnSpPr/>
              <p:nvPr/>
            </p:nvCxnSpPr>
            <p:spPr>
              <a:xfrm>
                <a:off x="5568857" y="4997824"/>
                <a:ext cx="0" cy="1537447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D11C65-F77D-337F-DCE5-357807F47BE9}"/>
                  </a:ext>
                </a:extLst>
              </p:cNvPr>
              <p:cNvSpPr txBox="1"/>
              <p:nvPr/>
            </p:nvSpPr>
            <p:spPr>
              <a:xfrm>
                <a:off x="5073872" y="4727844"/>
                <a:ext cx="10241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Effect radius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856164-6D13-67C1-A4FC-A4D8C349E0F1}"/>
                </a:ext>
              </a:extLst>
            </p:cNvPr>
            <p:cNvGrpSpPr/>
            <p:nvPr/>
          </p:nvGrpSpPr>
          <p:grpSpPr>
            <a:xfrm>
              <a:off x="430306" y="4260630"/>
              <a:ext cx="3132998" cy="246221"/>
              <a:chOff x="3558988" y="4782767"/>
              <a:chExt cx="3132998" cy="24622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F652616-6889-012F-385F-CE55AB19B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8988" y="4905878"/>
                <a:ext cx="1434353" cy="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DC8547-7EAB-FD95-18A8-3B95F250E7CC}"/>
                  </a:ext>
                </a:extLst>
              </p:cNvPr>
              <p:cNvSpPr txBox="1"/>
              <p:nvPr/>
            </p:nvSpPr>
            <p:spPr>
              <a:xfrm>
                <a:off x="5042495" y="4782767"/>
                <a:ext cx="1649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Max repulsive value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B85BDA-8DC3-8F27-995E-536343BF7106}"/>
                  </a:ext>
                </a:extLst>
              </p:cNvPr>
              <p:cNvSpPr txBox="1"/>
              <p:nvPr/>
            </p:nvSpPr>
            <p:spPr>
              <a:xfrm>
                <a:off x="1036475" y="1919946"/>
                <a:ext cx="9658798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𝑔𝑟𝑎𝑑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h𝑒𝑖𝑔𝑡h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𝑠𝑙𝑜𝑝𝑒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B85BDA-8DC3-8F27-995E-536343BF7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475" y="1919946"/>
                <a:ext cx="9658798" cy="67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D4F2E0A-8373-DADE-2A3C-0083A7FC4B03}"/>
              </a:ext>
            </a:extLst>
          </p:cNvPr>
          <p:cNvGrpSpPr/>
          <p:nvPr/>
        </p:nvGrpSpPr>
        <p:grpSpPr>
          <a:xfrm>
            <a:off x="6523320" y="2656038"/>
            <a:ext cx="4861912" cy="2663280"/>
            <a:chOff x="6482979" y="2853262"/>
            <a:chExt cx="4861912" cy="26632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9AA7A-7ED7-988B-9914-BAF76E31A34F}"/>
                </a:ext>
              </a:extLst>
            </p:cNvPr>
            <p:cNvGrpSpPr/>
            <p:nvPr/>
          </p:nvGrpSpPr>
          <p:grpSpPr>
            <a:xfrm>
              <a:off x="6482979" y="3344795"/>
              <a:ext cx="4861912" cy="2171747"/>
              <a:chOff x="6553203" y="4205707"/>
              <a:chExt cx="4861912" cy="217174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6FC5F91-05E1-FB53-F49E-7396E8AC4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3203" y="4205707"/>
                <a:ext cx="4861912" cy="2171747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0094E-E5AD-A972-DAA4-C46AC10A3987}"/>
                  </a:ext>
                </a:extLst>
              </p:cNvPr>
              <p:cNvSpPr txBox="1"/>
              <p:nvPr/>
            </p:nvSpPr>
            <p:spPr>
              <a:xfrm>
                <a:off x="8238565" y="4974065"/>
                <a:ext cx="31214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</a:rPr>
                  <a:t>Attractivity is really high for far points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B6AA81C-A703-F108-3604-CB679D64D201}"/>
                  </a:ext>
                </a:extLst>
              </p:cNvPr>
              <p:cNvCxnSpPr/>
              <p:nvPr/>
            </p:nvCxnSpPr>
            <p:spPr>
              <a:xfrm flipV="1">
                <a:off x="7990940" y="4506851"/>
                <a:ext cx="247625" cy="99299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0826C8-AA72-5644-15E1-FA354BFD14E5}"/>
                    </a:ext>
                  </a:extLst>
                </p:cNvPr>
                <p:cNvSpPr txBox="1"/>
                <p:nvPr/>
              </p:nvSpPr>
              <p:spPr>
                <a:xfrm>
                  <a:off x="6482979" y="2853262"/>
                  <a:ext cx="4861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70C0"/>
                      </a:solidFill>
                    </a:rPr>
                    <a:t>Attractive potential shape, customizable with: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𝑘𝑎</m:t>
                      </m:r>
                    </m:oMath>
                  </a14:m>
                  <a:r>
                    <a:rPr lang="en-US" b="1" dirty="0">
                      <a:solidFill>
                        <a:srgbClr val="0070C0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0826C8-AA72-5644-15E1-FA354BFD1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979" y="2853262"/>
                  <a:ext cx="486191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ABBE4A-D665-A9FE-74F1-F167FE0CC86F}"/>
                  </a:ext>
                </a:extLst>
              </p:cNvPr>
              <p:cNvSpPr txBox="1"/>
              <p:nvPr/>
            </p:nvSpPr>
            <p:spPr>
              <a:xfrm>
                <a:off x="215777" y="2629026"/>
                <a:ext cx="6415931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Repulsive potential shape, customizable with: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h𝑒𝑖𝑔𝑡h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𝑠𝑙𝑜𝑝𝑒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ABBE4A-D665-A9FE-74F1-F167FE0CC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77" y="2629026"/>
                <a:ext cx="6415931" cy="391902"/>
              </a:xfrm>
              <a:prstGeom prst="rect">
                <a:avLst/>
              </a:prstGeom>
              <a:blipFill>
                <a:blip r:embed="rId6"/>
                <a:stretch>
                  <a:fillRect l="-28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2365D3-D7F0-7FF9-A2FD-76B03A5BB71B}"/>
                  </a:ext>
                </a:extLst>
              </p:cNvPr>
              <p:cNvSpPr txBox="1"/>
              <p:nvPr/>
            </p:nvSpPr>
            <p:spPr>
              <a:xfrm>
                <a:off x="9489431" y="5455554"/>
                <a:ext cx="9334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2365D3-D7F0-7FF9-A2FD-76B03A5BB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431" y="5455554"/>
                <a:ext cx="933461" cy="246221"/>
              </a:xfrm>
              <a:prstGeom prst="rect">
                <a:avLst/>
              </a:prstGeom>
              <a:blipFill>
                <a:blip r:embed="rId9"/>
                <a:stretch>
                  <a:fillRect l="-7190" r="-1961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E37FDA-EE6F-FB90-93D0-9C664884AB08}"/>
                  </a:ext>
                </a:extLst>
              </p:cNvPr>
              <p:cNvSpPr txBox="1"/>
              <p:nvPr/>
            </p:nvSpPr>
            <p:spPr>
              <a:xfrm>
                <a:off x="2982039" y="5477135"/>
                <a:ext cx="246144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⁡(1∙(0−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E37FDA-EE6F-FB90-93D0-9C664884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39" y="5477135"/>
                <a:ext cx="2461443" cy="246221"/>
              </a:xfrm>
              <a:prstGeom prst="rect">
                <a:avLst/>
              </a:prstGeom>
              <a:blipFill>
                <a:blip r:embed="rId10"/>
                <a:stretch>
                  <a:fillRect l="-371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60652A-542D-ED3B-EC69-4B63A8568558}"/>
                  </a:ext>
                </a:extLst>
              </p:cNvPr>
              <p:cNvSpPr txBox="1"/>
              <p:nvPr/>
            </p:nvSpPr>
            <p:spPr>
              <a:xfrm>
                <a:off x="1369121" y="5486237"/>
                <a:ext cx="1205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60652A-542D-ED3B-EC69-4B63A8568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121" y="5486237"/>
                <a:ext cx="1205586" cy="246221"/>
              </a:xfrm>
              <a:prstGeom prst="rect">
                <a:avLst/>
              </a:prstGeom>
              <a:blipFill>
                <a:blip r:embed="rId11"/>
                <a:stretch>
                  <a:fillRect l="-203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6D4179-562E-B381-6557-666630ECF631}"/>
                  </a:ext>
                </a:extLst>
              </p:cNvPr>
              <p:cNvSpPr txBox="1"/>
              <p:nvPr/>
            </p:nvSpPr>
            <p:spPr>
              <a:xfrm>
                <a:off x="7698203" y="5455553"/>
                <a:ext cx="1205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6D4179-562E-B381-6557-666630EC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203" y="5455553"/>
                <a:ext cx="1205586" cy="246221"/>
              </a:xfrm>
              <a:prstGeom prst="rect">
                <a:avLst/>
              </a:prstGeom>
              <a:blipFill>
                <a:blip r:embed="rId12"/>
                <a:stretch>
                  <a:fillRect l="-202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54E50FF-8172-BE37-2B8A-430B359F8AC1}"/>
              </a:ext>
            </a:extLst>
          </p:cNvPr>
          <p:cNvSpPr txBox="1"/>
          <p:nvPr/>
        </p:nvSpPr>
        <p:spPr>
          <a:xfrm>
            <a:off x="2830007" y="6187004"/>
            <a:ext cx="65744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We need to clamp those functions to avoid unwanted very high gradient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CFEF2B-EEE1-80C2-46C1-4C35232AFE67}"/>
                  </a:ext>
                </a:extLst>
              </p:cNvPr>
              <p:cNvSpPr txBox="1"/>
              <p:nvPr/>
            </p:nvSpPr>
            <p:spPr>
              <a:xfrm>
                <a:off x="1541516" y="556527"/>
                <a:ext cx="91089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</a:rPr>
                  <a:t>V(p)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is</a:t>
                </a:r>
                <a:r>
                  <a:rPr lang="fr-FR" sz="1600" dirty="0">
                    <a:solidFill>
                      <a:srgbClr val="00B050"/>
                    </a:solidFill>
                  </a:rPr>
                  <a:t> a 2D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potential</a:t>
                </a:r>
                <a:r>
                  <a:rPr lang="fr-FR" sz="1600" dirty="0">
                    <a:solidFill>
                      <a:srgbClr val="00B050"/>
                    </a:solidFill>
                  </a:rPr>
                  <a:t>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created</a:t>
                </a:r>
                <a:r>
                  <a:rPr lang="fr-FR" sz="1600" dirty="0">
                    <a:solidFill>
                      <a:srgbClr val="00B050"/>
                    </a:solidFill>
                  </a:rPr>
                  <a:t>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so</a:t>
                </a:r>
                <a:r>
                  <a:rPr lang="fr-FR" sz="1600" dirty="0">
                    <a:solidFill>
                      <a:srgbClr val="00B050"/>
                    </a:solidFill>
                  </a:rPr>
                  <a:t>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that</a:t>
                </a:r>
                <a:r>
                  <a:rPr lang="fr-FR" sz="1600" dirty="0">
                    <a:solidFill>
                      <a:srgbClr val="00B050"/>
                    </a:solidFill>
                  </a:rPr>
                  <a:t>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repulsive</a:t>
                </a:r>
                <a:r>
                  <a:rPr lang="fr-FR" sz="1600" dirty="0">
                    <a:solidFill>
                      <a:srgbClr val="00B050"/>
                    </a:solidFill>
                  </a:rPr>
                  <a:t>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rgbClr val="00B050"/>
                    </a:solidFill>
                  </a:rPr>
                  <a:t>) are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hills</a:t>
                </a:r>
                <a:r>
                  <a:rPr lang="fr-FR" sz="1600" dirty="0">
                    <a:solidFill>
                      <a:srgbClr val="00B050"/>
                    </a:solidFill>
                  </a:rPr>
                  <a:t> and the attractive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rgbClr val="00B050"/>
                    </a:solidFill>
                  </a:rPr>
                  <a:t>)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is</a:t>
                </a:r>
                <a:r>
                  <a:rPr lang="fr-FR" sz="1600" dirty="0">
                    <a:solidFill>
                      <a:srgbClr val="00B050"/>
                    </a:solidFill>
                  </a:rPr>
                  <a:t> a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hole</a:t>
                </a:r>
                <a:r>
                  <a:rPr lang="fr-FR" sz="1600" dirty="0">
                    <a:solidFill>
                      <a:srgbClr val="00B050"/>
                    </a:solidFill>
                  </a:rPr>
                  <a:t>. 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</a:rPr>
                  <a:t>The robot </a:t>
                </a:r>
                <a:r>
                  <a:rPr lang="fr-FR" sz="1600" dirty="0" err="1">
                    <a:solidFill>
                      <a:srgbClr val="00B050"/>
                    </a:solidFill>
                  </a:rPr>
                  <a:t>follows</a:t>
                </a:r>
                <a:r>
                  <a:rPr lang="fr-FR" sz="1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𝑔𝑟𝑎𝑑</m:t>
                    </m:r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to converge to the attractive point.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CFEF2B-EEE1-80C2-46C1-4C35232AF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516" y="556527"/>
                <a:ext cx="9108967" cy="492443"/>
              </a:xfrm>
              <a:prstGeom prst="rect">
                <a:avLst/>
              </a:prstGeom>
              <a:blipFill>
                <a:blip r:embed="rId13"/>
                <a:stretch>
                  <a:fillRect l="-937" t="-12346" r="-870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D857E0-50AD-A1FA-DF62-E4BEDFD531DB}"/>
                  </a:ext>
                </a:extLst>
              </p:cNvPr>
              <p:cNvSpPr txBox="1"/>
              <p:nvPr/>
            </p:nvSpPr>
            <p:spPr>
              <a:xfrm>
                <a:off x="2826770" y="1173860"/>
                <a:ext cx="6538457" cy="67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h𝑒𝑖𝑔𝑡h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𝑠𝑙𝑜𝑝𝑒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𝑠𝑙𝑜𝑝𝑒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D857E0-50AD-A1FA-DF62-E4BEDFD53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770" y="1173860"/>
                <a:ext cx="6538457" cy="6737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7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B06FAC-E1CB-088A-260C-54CCC7438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87" y="1139414"/>
            <a:ext cx="6387799" cy="52823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157698" y="436273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Visualization with ROS2 and Gazebo (simulated robot): </a:t>
            </a:r>
            <a:r>
              <a:rPr lang="en-US" b="1" dirty="0">
                <a:solidFill>
                  <a:srgbClr val="00B0F0"/>
                </a:solidFill>
              </a:rPr>
              <a:t>Attractive + Repulsive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078556-8F83-2188-19BA-1396DA4DD8FF}"/>
              </a:ext>
            </a:extLst>
          </p:cNvPr>
          <p:cNvSpPr/>
          <p:nvPr/>
        </p:nvSpPr>
        <p:spPr>
          <a:xfrm>
            <a:off x="8808875" y="1183204"/>
            <a:ext cx="1725706" cy="15143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Ka: </a:t>
            </a:r>
            <a:r>
              <a:rPr lang="en-US" sz="1400" dirty="0">
                <a:solidFill>
                  <a:schemeClr val="tx1"/>
                </a:solidFill>
              </a:rPr>
              <a:t>3.0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Kr_dist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0.8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Kr_height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Kr_slope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30.0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Min_spd_norm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0.1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Max_spd_norm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298255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078556-8F83-2188-19BA-1396DA4DD8FF}"/>
              </a:ext>
            </a:extLst>
          </p:cNvPr>
          <p:cNvSpPr/>
          <p:nvPr/>
        </p:nvSpPr>
        <p:spPr>
          <a:xfrm>
            <a:off x="7646894" y="1075748"/>
            <a:ext cx="1725706" cy="15143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Ka: </a:t>
            </a:r>
            <a:r>
              <a:rPr lang="en-US" sz="1400" dirty="0">
                <a:solidFill>
                  <a:schemeClr val="tx1"/>
                </a:solidFill>
              </a:rPr>
              <a:t>3.0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Kr_dist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0.8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Kr_height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Kr_slope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30.0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Min_spd_norm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0.1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Max_spd_norm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16D86-456B-3552-BD76-19C390D6E8CF}"/>
              </a:ext>
            </a:extLst>
          </p:cNvPr>
          <p:cNvSpPr txBox="1"/>
          <p:nvPr/>
        </p:nvSpPr>
        <p:spPr>
          <a:xfrm>
            <a:off x="7453409" y="5989530"/>
            <a:ext cx="370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(Open doc.pptx to play the video)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InShot_20240711_145850499">
            <a:hlinkClick r:id="" action="ppaction://media"/>
            <a:extLst>
              <a:ext uri="{FF2B5EF4-FFF2-40B4-BE49-F238E27FC236}">
                <a16:creationId xmlns:a16="http://schemas.microsoft.com/office/drawing/2014/main" id="{4BEA1CDE-90CB-6045-754A-2F92BB60F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045" y="1044371"/>
            <a:ext cx="5495364" cy="5495364"/>
          </a:xfrm>
          <a:prstGeom prst="rect">
            <a:avLst/>
          </a:prstGeom>
        </p:spPr>
      </p:pic>
      <p:grpSp>
        <p:nvGrpSpPr>
          <p:cNvPr id="8" name="Groupe 17">
            <a:extLst>
              <a:ext uri="{FF2B5EF4-FFF2-40B4-BE49-F238E27FC236}">
                <a16:creationId xmlns:a16="http://schemas.microsoft.com/office/drawing/2014/main" id="{213BB942-54D3-BDAC-FFB8-6D4997C1C1E3}"/>
              </a:ext>
            </a:extLst>
          </p:cNvPr>
          <p:cNvGrpSpPr/>
          <p:nvPr/>
        </p:nvGrpSpPr>
        <p:grpSpPr>
          <a:xfrm>
            <a:off x="5060867" y="1327774"/>
            <a:ext cx="1955569" cy="693767"/>
            <a:chOff x="10753456" y="713692"/>
            <a:chExt cx="1955569" cy="693767"/>
          </a:xfrm>
        </p:grpSpPr>
        <p:sp>
          <p:nvSpPr>
            <p:cNvPr id="9" name="Ellipse 11">
              <a:extLst>
                <a:ext uri="{FF2B5EF4-FFF2-40B4-BE49-F238E27FC236}">
                  <a16:creationId xmlns:a16="http://schemas.microsoft.com/office/drawing/2014/main" id="{D14B062F-9BC1-7208-E974-E5CB1380103A}"/>
                </a:ext>
              </a:extLst>
            </p:cNvPr>
            <p:cNvSpPr/>
            <p:nvPr/>
          </p:nvSpPr>
          <p:spPr>
            <a:xfrm>
              <a:off x="10753456" y="1300914"/>
              <a:ext cx="106545" cy="10654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063F416A-5541-A5C5-DA9A-42651A1738D6}"/>
                </a:ext>
              </a:extLst>
            </p:cNvPr>
            <p:cNvSpPr txBox="1"/>
            <p:nvPr/>
          </p:nvSpPr>
          <p:spPr>
            <a:xfrm>
              <a:off x="11142475" y="713692"/>
              <a:ext cx="156655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B050"/>
                  </a:solidFill>
                </a:rPr>
                <a:t>Attractive point</a:t>
              </a:r>
            </a:p>
          </p:txBody>
        </p:sp>
        <p:cxnSp>
          <p:nvCxnSpPr>
            <p:cNvPr id="11" name="Connecteur droit avec flèche 14">
              <a:extLst>
                <a:ext uri="{FF2B5EF4-FFF2-40B4-BE49-F238E27FC236}">
                  <a16:creationId xmlns:a16="http://schemas.microsoft.com/office/drawing/2014/main" id="{0FF7D5DD-A2D2-2493-E071-0CAB4E5467C0}"/>
                </a:ext>
              </a:extLst>
            </p:cNvPr>
            <p:cNvCxnSpPr>
              <a:cxnSpLocks/>
              <a:stCxn id="10" idx="1"/>
              <a:endCxn id="9" idx="7"/>
            </p:cNvCxnSpPr>
            <p:nvPr/>
          </p:nvCxnSpPr>
          <p:spPr>
            <a:xfrm rot="10800000" flipV="1">
              <a:off x="10844399" y="867581"/>
              <a:ext cx="298077" cy="448936"/>
            </a:xfrm>
            <a:prstGeom prst="curvedConnector2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76372F-DBA3-382C-1F61-24A35E1AD534}"/>
              </a:ext>
            </a:extLst>
          </p:cNvPr>
          <p:cNvSpPr txBox="1"/>
          <p:nvPr/>
        </p:nvSpPr>
        <p:spPr>
          <a:xfrm>
            <a:off x="1157698" y="436273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Simulation with ROS2 and Gazebo (simulated robot): </a:t>
            </a:r>
            <a:r>
              <a:rPr lang="en-US" b="1" dirty="0">
                <a:solidFill>
                  <a:srgbClr val="00B0F0"/>
                </a:solidFill>
              </a:rPr>
              <a:t>Attractive + Repulsive</a:t>
            </a:r>
          </a:p>
        </p:txBody>
      </p:sp>
    </p:spTree>
    <p:extLst>
      <p:ext uri="{BB962C8B-B14F-4D97-AF65-F5344CB8AC3E}">
        <p14:creationId xmlns:p14="http://schemas.microsoft.com/office/powerpoint/2010/main" val="35268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063093" y="453452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Speeds Clamping strategy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81AE6-3428-141D-C963-B4DE3C65D2B6}"/>
              </a:ext>
            </a:extLst>
          </p:cNvPr>
          <p:cNvSpPr/>
          <p:nvPr/>
        </p:nvSpPr>
        <p:spPr>
          <a:xfrm>
            <a:off x="657281" y="1267283"/>
            <a:ext cx="3209364" cy="15143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Parameters</a:t>
            </a:r>
          </a:p>
          <a:p>
            <a:r>
              <a:rPr lang="en-US" sz="1400" b="1" dirty="0">
                <a:solidFill>
                  <a:srgbClr val="00B0F0"/>
                </a:solidFill>
              </a:rPr>
              <a:t>Ka: </a:t>
            </a:r>
            <a:r>
              <a:rPr lang="en-US" sz="1400" dirty="0">
                <a:solidFill>
                  <a:schemeClr val="tx1"/>
                </a:solidFill>
              </a:rPr>
              <a:t>Attractivity force</a:t>
            </a:r>
          </a:p>
          <a:p>
            <a:r>
              <a:rPr lang="en-US" sz="1400" b="1" dirty="0" err="1">
                <a:solidFill>
                  <a:srgbClr val="00B0F0"/>
                </a:solidFill>
              </a:rPr>
              <a:t>Kr_dist</a:t>
            </a:r>
            <a:r>
              <a:rPr lang="en-US" sz="1400" b="1" dirty="0">
                <a:solidFill>
                  <a:srgbClr val="00B0F0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Repulsivity</a:t>
            </a:r>
            <a:r>
              <a:rPr lang="en-US" sz="1400" dirty="0">
                <a:solidFill>
                  <a:schemeClr val="tx1"/>
                </a:solidFill>
              </a:rPr>
              <a:t> offset radius</a:t>
            </a:r>
          </a:p>
          <a:p>
            <a:r>
              <a:rPr lang="en-US" sz="1400" b="1" dirty="0" err="1">
                <a:solidFill>
                  <a:srgbClr val="00B0F0"/>
                </a:solidFill>
              </a:rPr>
              <a:t>Kr_height</a:t>
            </a:r>
            <a:r>
              <a:rPr lang="en-US" sz="1400" b="1" dirty="0">
                <a:solidFill>
                  <a:srgbClr val="00B0F0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Repulsivity</a:t>
            </a:r>
            <a:r>
              <a:rPr lang="en-US" sz="1400" dirty="0">
                <a:solidFill>
                  <a:schemeClr val="tx1"/>
                </a:solidFill>
              </a:rPr>
              <a:t> force</a:t>
            </a:r>
          </a:p>
          <a:p>
            <a:r>
              <a:rPr lang="en-US" sz="1400" b="1" dirty="0" err="1">
                <a:solidFill>
                  <a:srgbClr val="00B0F0"/>
                </a:solidFill>
              </a:rPr>
              <a:t>Kr_slope</a:t>
            </a:r>
            <a:r>
              <a:rPr lang="en-US" sz="1400" b="1" dirty="0">
                <a:solidFill>
                  <a:srgbClr val="00B0F0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Repulsivity</a:t>
            </a:r>
            <a:r>
              <a:rPr lang="en-US" sz="1400" dirty="0">
                <a:solidFill>
                  <a:schemeClr val="tx1"/>
                </a:solidFill>
              </a:rPr>
              <a:t> cliff slope</a:t>
            </a:r>
          </a:p>
          <a:p>
            <a:r>
              <a:rPr lang="en-US" sz="1400" b="1" dirty="0" err="1">
                <a:solidFill>
                  <a:srgbClr val="00B0F0"/>
                </a:solidFill>
              </a:rPr>
              <a:t>Min_spd_norm</a:t>
            </a:r>
            <a:r>
              <a:rPr lang="en-US" sz="1400" b="1" dirty="0">
                <a:solidFill>
                  <a:srgbClr val="00B0F0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Minimal speed norm</a:t>
            </a:r>
          </a:p>
          <a:p>
            <a:r>
              <a:rPr lang="en-US" sz="1400" b="1" dirty="0" err="1">
                <a:solidFill>
                  <a:srgbClr val="00B0F0"/>
                </a:solidFill>
              </a:rPr>
              <a:t>Max_spd_norm</a:t>
            </a:r>
            <a:r>
              <a:rPr lang="en-US" sz="1400" b="1" dirty="0">
                <a:solidFill>
                  <a:srgbClr val="00B0F0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Maximal speed norm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861DAD6-D024-FEA9-0CD9-2C6B1B3B23E6}"/>
              </a:ext>
            </a:extLst>
          </p:cNvPr>
          <p:cNvGrpSpPr/>
          <p:nvPr/>
        </p:nvGrpSpPr>
        <p:grpSpPr>
          <a:xfrm>
            <a:off x="1842503" y="1481124"/>
            <a:ext cx="9470866" cy="4739629"/>
            <a:chOff x="1595241" y="1406479"/>
            <a:chExt cx="9470866" cy="473962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3E91010-CF2C-40FC-92F8-EC66CB280AC4}"/>
                </a:ext>
              </a:extLst>
            </p:cNvPr>
            <p:cNvSpPr/>
            <p:nvPr/>
          </p:nvSpPr>
          <p:spPr>
            <a:xfrm>
              <a:off x="4415778" y="1416160"/>
              <a:ext cx="2961600" cy="841286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Compute repulsive field only</a:t>
              </a:r>
            </a:p>
            <a:p>
              <a:pPr algn="ctr"/>
              <a:r>
                <a:rPr lang="en-US" sz="1400" b="1" dirty="0" err="1">
                  <a:solidFill>
                    <a:srgbClr val="00B0F0"/>
                  </a:solidFill>
                </a:rPr>
                <a:t>Kr_dist</a:t>
              </a:r>
              <a:r>
                <a:rPr lang="en-US" sz="1400" b="1" dirty="0">
                  <a:solidFill>
                    <a:srgbClr val="00B0F0"/>
                  </a:solidFill>
                </a:rPr>
                <a:t>, </a:t>
              </a:r>
              <a:r>
                <a:rPr lang="en-US" sz="1400" b="1" dirty="0" err="1">
                  <a:solidFill>
                    <a:srgbClr val="00B0F0"/>
                  </a:solidFill>
                </a:rPr>
                <a:t>Kr_height</a:t>
              </a:r>
              <a:r>
                <a:rPr lang="en-US" sz="1400" b="1" dirty="0">
                  <a:solidFill>
                    <a:srgbClr val="00B0F0"/>
                  </a:solidFill>
                </a:rPr>
                <a:t>, </a:t>
              </a:r>
              <a:r>
                <a:rPr lang="en-US" sz="1400" b="1" dirty="0" err="1">
                  <a:solidFill>
                    <a:srgbClr val="00B0F0"/>
                  </a:solidFill>
                </a:rPr>
                <a:t>Kr_slope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86E13AA-DF3D-20B2-CA61-EE967DE18C8E}"/>
                </a:ext>
              </a:extLst>
            </p:cNvPr>
            <p:cNvSpPr/>
            <p:nvPr/>
          </p:nvSpPr>
          <p:spPr>
            <a:xfrm>
              <a:off x="7826117" y="1406479"/>
              <a:ext cx="3239990" cy="70201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Compute attractive field only</a:t>
              </a:r>
            </a:p>
            <a:p>
              <a:pPr algn="ctr"/>
              <a:r>
                <a:rPr lang="en-US" sz="1400" b="1" dirty="0">
                  <a:solidFill>
                    <a:srgbClr val="00B0F0"/>
                  </a:solidFill>
                </a:rPr>
                <a:t>Ka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DD24E5B-FA2B-AD93-0C99-2A3F778E67A1}"/>
                </a:ext>
              </a:extLst>
            </p:cNvPr>
            <p:cNvSpPr/>
            <p:nvPr/>
          </p:nvSpPr>
          <p:spPr>
            <a:xfrm>
              <a:off x="2396044" y="3117809"/>
              <a:ext cx="3344156" cy="70201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Clamp: [0.0 , </a:t>
              </a:r>
              <a:r>
                <a:rPr lang="en-US" sz="1800" b="1" dirty="0" err="1">
                  <a:solidFill>
                    <a:srgbClr val="00B0F0"/>
                  </a:solidFill>
                </a:rPr>
                <a:t>Max_spd_norm</a:t>
              </a:r>
              <a:r>
                <a:rPr lang="en-US" b="1" dirty="0">
                  <a:solidFill>
                    <a:schemeClr val="tx1"/>
                  </a:solidFill>
                </a:rPr>
                <a:t>]</a:t>
              </a:r>
            </a:p>
          </p:txBody>
        </p:sp>
        <p:cxnSp>
          <p:nvCxnSpPr>
            <p:cNvPr id="11" name="Straight Arrow Connector 24">
              <a:extLst>
                <a:ext uri="{FF2B5EF4-FFF2-40B4-BE49-F238E27FC236}">
                  <a16:creationId xmlns:a16="http://schemas.microsoft.com/office/drawing/2014/main" id="{52C9D132-363B-1BC0-48E3-93779E433CCE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rot="5400000">
              <a:off x="4552169" y="1773399"/>
              <a:ext cx="860363" cy="1828456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023041E-FC9D-FB79-EE74-9FCAAE5C18D2}"/>
                </a:ext>
              </a:extLst>
            </p:cNvPr>
            <p:cNvSpPr/>
            <p:nvPr/>
          </p:nvSpPr>
          <p:spPr>
            <a:xfrm>
              <a:off x="6229384" y="3117809"/>
              <a:ext cx="4393520" cy="70201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Clamp: [</a:t>
              </a:r>
              <a:r>
                <a:rPr lang="en-US" sz="1800" b="1" dirty="0" err="1">
                  <a:solidFill>
                    <a:srgbClr val="00B0F0"/>
                  </a:solidFill>
                </a:rPr>
                <a:t>Min_spd_norm</a:t>
              </a:r>
              <a:r>
                <a:rPr lang="en-US" b="1" dirty="0">
                  <a:solidFill>
                    <a:schemeClr val="tx1"/>
                  </a:solidFill>
                </a:rPr>
                <a:t> , </a:t>
              </a:r>
              <a:r>
                <a:rPr lang="en-US" sz="1800" b="1" dirty="0" err="1">
                  <a:solidFill>
                    <a:srgbClr val="00B0F0"/>
                  </a:solidFill>
                </a:rPr>
                <a:t>Max_spd_norm</a:t>
              </a:r>
              <a:r>
                <a:rPr lang="en-US" b="1" dirty="0">
                  <a:solidFill>
                    <a:schemeClr val="tx1"/>
                  </a:solidFill>
                </a:rPr>
                <a:t>]</a:t>
              </a:r>
            </a:p>
          </p:txBody>
        </p:sp>
        <p:cxnSp>
          <p:nvCxnSpPr>
            <p:cNvPr id="20" name="Straight Arrow Connector 24">
              <a:extLst>
                <a:ext uri="{FF2B5EF4-FFF2-40B4-BE49-F238E27FC236}">
                  <a16:creationId xmlns:a16="http://schemas.microsoft.com/office/drawing/2014/main" id="{66D85EF8-EB7D-561D-932F-8D61B7D2D688}"/>
                </a:ext>
              </a:extLst>
            </p:cNvPr>
            <p:cNvCxnSpPr>
              <a:cxnSpLocks/>
              <a:stCxn id="8" idx="2"/>
              <a:endCxn id="19" idx="0"/>
            </p:cNvCxnSpPr>
            <p:nvPr/>
          </p:nvCxnSpPr>
          <p:spPr>
            <a:xfrm rot="5400000">
              <a:off x="8431470" y="2103167"/>
              <a:ext cx="1009316" cy="101996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E954912-6342-83FA-C972-207BCE200735}"/>
                </a:ext>
              </a:extLst>
            </p:cNvPr>
            <p:cNvSpPr/>
            <p:nvPr/>
          </p:nvSpPr>
          <p:spPr>
            <a:xfrm>
              <a:off x="4636421" y="4285794"/>
              <a:ext cx="2961600" cy="70201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Merge clamped fields</a:t>
              </a:r>
            </a:p>
          </p:txBody>
        </p:sp>
        <p:cxnSp>
          <p:nvCxnSpPr>
            <p:cNvPr id="53" name="Straight Arrow Connector 24">
              <a:extLst>
                <a:ext uri="{FF2B5EF4-FFF2-40B4-BE49-F238E27FC236}">
                  <a16:creationId xmlns:a16="http://schemas.microsoft.com/office/drawing/2014/main" id="{C0E79618-E302-16BC-9585-EED4D0572A91}"/>
                </a:ext>
              </a:extLst>
            </p:cNvPr>
            <p:cNvCxnSpPr>
              <a:cxnSpLocks/>
              <a:stCxn id="9" idx="2"/>
              <a:endCxn id="52" idx="0"/>
            </p:cNvCxnSpPr>
            <p:nvPr/>
          </p:nvCxnSpPr>
          <p:spPr>
            <a:xfrm rot="16200000" flipH="1">
              <a:off x="4859686" y="3028258"/>
              <a:ext cx="465971" cy="2049099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24">
              <a:extLst>
                <a:ext uri="{FF2B5EF4-FFF2-40B4-BE49-F238E27FC236}">
                  <a16:creationId xmlns:a16="http://schemas.microsoft.com/office/drawing/2014/main" id="{B1A4B5F3-6DFF-45CA-3DAC-06BAA5499A4C}"/>
                </a:ext>
              </a:extLst>
            </p:cNvPr>
            <p:cNvCxnSpPr>
              <a:cxnSpLocks/>
              <a:stCxn id="19" idx="2"/>
              <a:endCxn id="52" idx="0"/>
            </p:cNvCxnSpPr>
            <p:nvPr/>
          </p:nvCxnSpPr>
          <p:spPr>
            <a:xfrm rot="5400000">
              <a:off x="7038698" y="2898347"/>
              <a:ext cx="465971" cy="230892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FC72F4C4-6550-EA8E-C6E0-459DBA8BA2EB}"/>
                </a:ext>
              </a:extLst>
            </p:cNvPr>
            <p:cNvSpPr/>
            <p:nvPr/>
          </p:nvSpPr>
          <p:spPr>
            <a:xfrm>
              <a:off x="1595241" y="5444094"/>
              <a:ext cx="4393520" cy="70201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Clamp: [0.0 , </a:t>
              </a:r>
              <a:r>
                <a:rPr lang="en-US" sz="1800" b="1" dirty="0" err="1">
                  <a:solidFill>
                    <a:srgbClr val="00B0F0"/>
                  </a:solidFill>
                </a:rPr>
                <a:t>Max_spd_norm</a:t>
              </a:r>
              <a:r>
                <a:rPr lang="en-US" b="1" dirty="0">
                  <a:solidFill>
                    <a:schemeClr val="tx1"/>
                  </a:solidFill>
                </a:rPr>
                <a:t>]</a:t>
              </a:r>
            </a:p>
          </p:txBody>
        </p:sp>
        <p:cxnSp>
          <p:nvCxnSpPr>
            <p:cNvPr id="66" name="Straight Arrow Connector 24">
              <a:extLst>
                <a:ext uri="{FF2B5EF4-FFF2-40B4-BE49-F238E27FC236}">
                  <a16:creationId xmlns:a16="http://schemas.microsoft.com/office/drawing/2014/main" id="{D536E62D-6C37-2A28-B840-8DEB066AC5E2}"/>
                </a:ext>
              </a:extLst>
            </p:cNvPr>
            <p:cNvCxnSpPr>
              <a:cxnSpLocks/>
              <a:stCxn id="52" idx="2"/>
              <a:endCxn id="63" idx="0"/>
            </p:cNvCxnSpPr>
            <p:nvPr/>
          </p:nvCxnSpPr>
          <p:spPr>
            <a:xfrm rot="5400000">
              <a:off x="4726468" y="4053341"/>
              <a:ext cx="456286" cy="232522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24">
              <a:extLst>
                <a:ext uri="{FF2B5EF4-FFF2-40B4-BE49-F238E27FC236}">
                  <a16:creationId xmlns:a16="http://schemas.microsoft.com/office/drawing/2014/main" id="{B3371E85-6989-9231-2D43-9D98B90CFDCB}"/>
                </a:ext>
              </a:extLst>
            </p:cNvPr>
            <p:cNvCxnSpPr>
              <a:cxnSpLocks/>
              <a:stCxn id="63" idx="3"/>
              <a:endCxn id="76" idx="1"/>
            </p:cNvCxnSpPr>
            <p:nvPr/>
          </p:nvCxnSpPr>
          <p:spPr>
            <a:xfrm>
              <a:off x="5988761" y="5795101"/>
              <a:ext cx="1895606" cy="127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196D891-E3C0-17DA-CC5A-CCD163BDCA37}"/>
                </a:ext>
              </a:extLst>
            </p:cNvPr>
            <p:cNvSpPr/>
            <p:nvPr/>
          </p:nvSpPr>
          <p:spPr>
            <a:xfrm>
              <a:off x="7884367" y="5444094"/>
              <a:ext cx="2961600" cy="70201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Send to robot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33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130537" y="614884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Vector field controller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BB616-FCF6-2AEA-39A0-8BE3047241DB}"/>
              </a:ext>
            </a:extLst>
          </p:cNvPr>
          <p:cNvSpPr txBox="1"/>
          <p:nvPr/>
        </p:nvSpPr>
        <p:spPr>
          <a:xfrm>
            <a:off x="1731171" y="5652895"/>
            <a:ext cx="8960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package directly manage point following and speed commands (teleoperation) features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A63EE74-C7DE-B985-26B1-17E471DE72C6}"/>
              </a:ext>
            </a:extLst>
          </p:cNvPr>
          <p:cNvGrpSpPr/>
          <p:nvPr/>
        </p:nvGrpSpPr>
        <p:grpSpPr>
          <a:xfrm>
            <a:off x="753725" y="1279352"/>
            <a:ext cx="10857168" cy="3816519"/>
            <a:chOff x="763056" y="1737394"/>
            <a:chExt cx="10857168" cy="381651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B40A397-C568-0060-2DEC-EB3C79CC0AD9}"/>
                </a:ext>
              </a:extLst>
            </p:cNvPr>
            <p:cNvSpPr/>
            <p:nvPr/>
          </p:nvSpPr>
          <p:spPr>
            <a:xfrm>
              <a:off x="8758123" y="3077449"/>
              <a:ext cx="2689484" cy="561929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Clamping and merging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E3F59E-ACAA-A960-4740-BF55DC865E1B}"/>
                </a:ext>
              </a:extLst>
            </p:cNvPr>
            <p:cNvSpPr/>
            <p:nvPr/>
          </p:nvSpPr>
          <p:spPr>
            <a:xfrm>
              <a:off x="6359633" y="2639401"/>
              <a:ext cx="2013013" cy="5902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Attractive field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7552402-A971-C2D4-47B9-4311C0D2D3E5}"/>
                </a:ext>
              </a:extLst>
            </p:cNvPr>
            <p:cNvSpPr/>
            <p:nvPr/>
          </p:nvSpPr>
          <p:spPr>
            <a:xfrm>
              <a:off x="6285997" y="4808901"/>
              <a:ext cx="2013013" cy="5902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Repulsive field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81FA23B0-E39A-9536-E6F8-496B6203FB30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8372646" y="2934537"/>
              <a:ext cx="385477" cy="42387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4">
              <a:extLst>
                <a:ext uri="{FF2B5EF4-FFF2-40B4-BE49-F238E27FC236}">
                  <a16:creationId xmlns:a16="http://schemas.microsoft.com/office/drawing/2014/main" id="{4303288B-75BF-4EE1-1CDD-81E648524495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 flipV="1">
              <a:off x="8299010" y="3358414"/>
              <a:ext cx="459113" cy="174562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56F18FE-DF4D-B738-AE46-11608CD0A6A7}"/>
                </a:ext>
              </a:extLst>
            </p:cNvPr>
            <p:cNvSpPr/>
            <p:nvPr/>
          </p:nvSpPr>
          <p:spPr>
            <a:xfrm>
              <a:off x="8930740" y="4003692"/>
              <a:ext cx="2689484" cy="56192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Final field</a:t>
              </a:r>
            </a:p>
          </p:txBody>
        </p:sp>
        <p:cxnSp>
          <p:nvCxnSpPr>
            <p:cNvPr id="28" name="Straight Arrow Connector 24">
              <a:extLst>
                <a:ext uri="{FF2B5EF4-FFF2-40B4-BE49-F238E27FC236}">
                  <a16:creationId xmlns:a16="http://schemas.microsoft.com/office/drawing/2014/main" id="{D4BC6486-4BB8-573C-9E8D-8989FB1E62F1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 rot="16200000" flipH="1">
              <a:off x="10007016" y="3735226"/>
              <a:ext cx="364314" cy="17261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CAD7B4C-FFEB-C52D-07D2-53211044C41A}"/>
                </a:ext>
              </a:extLst>
            </p:cNvPr>
            <p:cNvSpPr/>
            <p:nvPr/>
          </p:nvSpPr>
          <p:spPr>
            <a:xfrm>
              <a:off x="3523784" y="4833226"/>
              <a:ext cx="2512480" cy="60944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Compute repulsive field</a:t>
              </a:r>
            </a:p>
          </p:txBody>
        </p:sp>
        <p:cxnSp>
          <p:nvCxnSpPr>
            <p:cNvPr id="53" name="Straight Arrow Connector 24">
              <a:extLst>
                <a:ext uri="{FF2B5EF4-FFF2-40B4-BE49-F238E27FC236}">
                  <a16:creationId xmlns:a16="http://schemas.microsoft.com/office/drawing/2014/main" id="{0D3F5DCF-65FF-CDFF-72E1-4ED21A38CD46}"/>
                </a:ext>
              </a:extLst>
            </p:cNvPr>
            <p:cNvCxnSpPr>
              <a:cxnSpLocks/>
              <a:stCxn id="54" idx="3"/>
              <a:endCxn id="52" idx="1"/>
            </p:cNvCxnSpPr>
            <p:nvPr/>
          </p:nvCxnSpPr>
          <p:spPr>
            <a:xfrm>
              <a:off x="3126589" y="5137947"/>
              <a:ext cx="397195" cy="127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79BBF58-0D21-BB8B-E2D4-B5320E7B7EB9}"/>
                </a:ext>
              </a:extLst>
            </p:cNvPr>
            <p:cNvSpPr/>
            <p:nvPr/>
          </p:nvSpPr>
          <p:spPr>
            <a:xfrm>
              <a:off x="889547" y="4721981"/>
              <a:ext cx="2237042" cy="831932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scan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Repulsive obstacles</a:t>
              </a:r>
            </a:p>
            <a:p>
              <a:pPr algn="ctr"/>
              <a:r>
                <a:rPr lang="en-US" sz="1200" i="1" dirty="0">
                  <a:solidFill>
                    <a:srgbClr val="7030A0"/>
                  </a:solidFill>
                </a:rPr>
                <a:t>(</a:t>
              </a:r>
              <a:r>
                <a:rPr lang="en-US" sz="1200" i="1" dirty="0" err="1">
                  <a:solidFill>
                    <a:srgbClr val="7030A0"/>
                  </a:solidFill>
                </a:rPr>
                <a:t>LaserScan</a:t>
              </a:r>
              <a:r>
                <a:rPr lang="en-US" sz="1200" i="1" dirty="0">
                  <a:solidFill>
                    <a:srgbClr val="7030A0"/>
                  </a:solidFill>
                </a:rPr>
                <a:t>)</a:t>
              </a:r>
            </a:p>
          </p:txBody>
        </p:sp>
        <p:cxnSp>
          <p:nvCxnSpPr>
            <p:cNvPr id="59" name="Straight Arrow Connector 24">
              <a:extLst>
                <a:ext uri="{FF2B5EF4-FFF2-40B4-BE49-F238E27FC236}">
                  <a16:creationId xmlns:a16="http://schemas.microsoft.com/office/drawing/2014/main" id="{5A26E324-2AEE-215D-C3D4-16585E76D6AA}"/>
                </a:ext>
              </a:extLst>
            </p:cNvPr>
            <p:cNvCxnSpPr>
              <a:cxnSpLocks/>
              <a:stCxn id="52" idx="3"/>
              <a:endCxn id="11" idx="1"/>
            </p:cNvCxnSpPr>
            <p:nvPr/>
          </p:nvCxnSpPr>
          <p:spPr>
            <a:xfrm flipV="1">
              <a:off x="6036264" y="5104037"/>
              <a:ext cx="249733" cy="3391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9F2471AC-7449-9BFE-B103-9123D80B9676}"/>
                </a:ext>
              </a:extLst>
            </p:cNvPr>
            <p:cNvSpPr/>
            <p:nvPr/>
          </p:nvSpPr>
          <p:spPr>
            <a:xfrm>
              <a:off x="889545" y="1980841"/>
              <a:ext cx="2237043" cy="772323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Received Point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Attractive point</a:t>
              </a:r>
            </a:p>
            <a:p>
              <a:pPr algn="ctr"/>
              <a:r>
                <a:rPr lang="en-US" sz="1200" i="1" dirty="0">
                  <a:solidFill>
                    <a:srgbClr val="7030A0"/>
                  </a:solidFill>
                </a:rPr>
                <a:t>(</a:t>
              </a:r>
              <a:r>
                <a:rPr lang="en-US" sz="1200" i="1" dirty="0" err="1">
                  <a:solidFill>
                    <a:srgbClr val="7030A0"/>
                  </a:solidFill>
                </a:rPr>
                <a:t>PointStamped</a:t>
              </a:r>
              <a:r>
                <a:rPr lang="en-US" sz="1200" i="1" dirty="0">
                  <a:solidFill>
                    <a:srgbClr val="7030A0"/>
                  </a:solidFill>
                </a:rPr>
                <a:t>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2D0BED8-1F02-5FE6-F7FC-B947BD307BD2}"/>
                </a:ext>
              </a:extLst>
            </p:cNvPr>
            <p:cNvSpPr/>
            <p:nvPr/>
          </p:nvSpPr>
          <p:spPr>
            <a:xfrm>
              <a:off x="763056" y="3154711"/>
              <a:ext cx="2363534" cy="772323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Received command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Teleoperation</a:t>
              </a:r>
            </a:p>
            <a:p>
              <a:pPr algn="ctr"/>
              <a:r>
                <a:rPr lang="en-US" sz="1200" i="1" dirty="0">
                  <a:solidFill>
                    <a:srgbClr val="7030A0"/>
                  </a:solidFill>
                </a:rPr>
                <a:t>(Twist)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E74A961-9AFC-BCED-0B12-3C5B6AD06F2C}"/>
                </a:ext>
              </a:extLst>
            </p:cNvPr>
            <p:cNvSpPr/>
            <p:nvPr/>
          </p:nvSpPr>
          <p:spPr>
            <a:xfrm>
              <a:off x="3523784" y="1737394"/>
              <a:ext cx="2512480" cy="2070931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Compute attractive field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If command received: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Apply constant speed command on all field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Else: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Compute point following</a:t>
              </a:r>
            </a:p>
          </p:txBody>
        </p:sp>
        <p:cxnSp>
          <p:nvCxnSpPr>
            <p:cNvPr id="86" name="Straight Arrow Connector 24">
              <a:extLst>
                <a:ext uri="{FF2B5EF4-FFF2-40B4-BE49-F238E27FC236}">
                  <a16:creationId xmlns:a16="http://schemas.microsoft.com/office/drawing/2014/main" id="{351F0A66-476D-3231-5C31-0502337C8CA9}"/>
                </a:ext>
              </a:extLst>
            </p:cNvPr>
            <p:cNvCxnSpPr>
              <a:cxnSpLocks/>
              <a:stCxn id="85" idx="3"/>
              <a:endCxn id="10" idx="1"/>
            </p:cNvCxnSpPr>
            <p:nvPr/>
          </p:nvCxnSpPr>
          <p:spPr>
            <a:xfrm>
              <a:off x="6036264" y="2772860"/>
              <a:ext cx="323369" cy="16167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24">
              <a:extLst>
                <a:ext uri="{FF2B5EF4-FFF2-40B4-BE49-F238E27FC236}">
                  <a16:creationId xmlns:a16="http://schemas.microsoft.com/office/drawing/2014/main" id="{1B367591-C912-89A3-6F83-C4B03E10E949}"/>
                </a:ext>
              </a:extLst>
            </p:cNvPr>
            <p:cNvCxnSpPr>
              <a:cxnSpLocks/>
              <a:stCxn id="84" idx="3"/>
              <a:endCxn id="85" idx="1"/>
            </p:cNvCxnSpPr>
            <p:nvPr/>
          </p:nvCxnSpPr>
          <p:spPr>
            <a:xfrm flipV="1">
              <a:off x="3126590" y="2772860"/>
              <a:ext cx="397194" cy="76801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24">
              <a:extLst>
                <a:ext uri="{FF2B5EF4-FFF2-40B4-BE49-F238E27FC236}">
                  <a16:creationId xmlns:a16="http://schemas.microsoft.com/office/drawing/2014/main" id="{715D886D-C83B-0969-1ACA-4EAA4DE5F5C9}"/>
                </a:ext>
              </a:extLst>
            </p:cNvPr>
            <p:cNvCxnSpPr>
              <a:cxnSpLocks/>
              <a:stCxn id="83" idx="3"/>
              <a:endCxn id="85" idx="1"/>
            </p:cNvCxnSpPr>
            <p:nvPr/>
          </p:nvCxnSpPr>
          <p:spPr>
            <a:xfrm>
              <a:off x="3126588" y="2367003"/>
              <a:ext cx="397196" cy="405857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6443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137271" y="326474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Visualization (Python program): </a:t>
            </a:r>
            <a:r>
              <a:rPr lang="en-US" b="1" dirty="0">
                <a:solidFill>
                  <a:srgbClr val="00B0F0"/>
                </a:solidFill>
              </a:rPr>
              <a:t>Repulsive only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31C350C-2933-A784-988E-FD9864C8A7E0}"/>
              </a:ext>
            </a:extLst>
          </p:cNvPr>
          <p:cNvGrpSpPr/>
          <p:nvPr/>
        </p:nvGrpSpPr>
        <p:grpSpPr>
          <a:xfrm>
            <a:off x="1083932" y="1167041"/>
            <a:ext cx="4186401" cy="5145077"/>
            <a:chOff x="690564" y="1161669"/>
            <a:chExt cx="4186401" cy="5145077"/>
          </a:xfrm>
        </p:grpSpPr>
        <p:pic>
          <p:nvPicPr>
            <p:cNvPr id="9" name="Picture 8" descr="A black and white grid with dots&#10;&#10;Description automatically generated">
              <a:extLst>
                <a:ext uri="{FF2B5EF4-FFF2-40B4-BE49-F238E27FC236}">
                  <a16:creationId xmlns:a16="http://schemas.microsoft.com/office/drawing/2014/main" id="{3C450BF3-8684-9869-FEA8-17A69BCFA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64" y="1161669"/>
              <a:ext cx="4186401" cy="411223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736EA7-4043-993E-AD78-40908807C972}"/>
                </a:ext>
              </a:extLst>
            </p:cNvPr>
            <p:cNvSpPr/>
            <p:nvPr/>
          </p:nvSpPr>
          <p:spPr>
            <a:xfrm>
              <a:off x="2005661" y="4792375"/>
              <a:ext cx="1725706" cy="1514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Ka: 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0.0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Kr_dist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0.0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Kr_height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2.0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Kr_slope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1.0</a:t>
              </a:r>
            </a:p>
            <a:p>
              <a:r>
                <a:rPr 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Min_spd_norm</a:t>
              </a:r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: 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0.1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Max_spd_norm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1.0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9DE81872-784B-19F9-4787-8E922AE4C9D4}"/>
              </a:ext>
            </a:extLst>
          </p:cNvPr>
          <p:cNvSpPr txBox="1"/>
          <p:nvPr/>
        </p:nvSpPr>
        <p:spPr>
          <a:xfrm>
            <a:off x="6796474" y="3964321"/>
            <a:ext cx="3195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92D050"/>
                </a:solidFill>
              </a:rPr>
              <a:t>Clamped Repulsive potential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42D9917-1533-C6D9-3C1B-0F186C532E21}"/>
              </a:ext>
            </a:extLst>
          </p:cNvPr>
          <p:cNvGrpSpPr/>
          <p:nvPr/>
        </p:nvGrpSpPr>
        <p:grpSpPr>
          <a:xfrm>
            <a:off x="5649502" y="984216"/>
            <a:ext cx="5793658" cy="3194278"/>
            <a:chOff x="5595714" y="1104142"/>
            <a:chExt cx="5793658" cy="3194278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6132F2A-06EA-AAC5-06A9-5959F1F2C741}"/>
                </a:ext>
              </a:extLst>
            </p:cNvPr>
            <p:cNvGrpSpPr/>
            <p:nvPr/>
          </p:nvGrpSpPr>
          <p:grpSpPr>
            <a:xfrm>
              <a:off x="5595714" y="1104142"/>
              <a:ext cx="5649262" cy="2923158"/>
              <a:chOff x="6096000" y="1187618"/>
              <a:chExt cx="5649262" cy="29231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73970A4-B9D0-0CFE-E910-92C408B20F60}"/>
                      </a:ext>
                    </a:extLst>
                  </p:cNvPr>
                  <p:cNvSpPr txBox="1"/>
                  <p:nvPr/>
                </p:nvSpPr>
                <p:spPr>
                  <a:xfrm>
                    <a:off x="7696374" y="1446855"/>
                    <a:ext cx="246144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=2 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⁡(1∙(0−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oMath>
                    </a14:m>
                    <a: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 </a:t>
                    </a: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73970A4-B9D0-0CFE-E910-92C408B20F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374" y="1446855"/>
                    <a:ext cx="2461443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713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7896A77-B317-98CA-7E5E-CE05C141A517}"/>
                  </a:ext>
                </a:extLst>
              </p:cNvPr>
              <p:cNvSpPr txBox="1"/>
              <p:nvPr/>
            </p:nvSpPr>
            <p:spPr>
              <a:xfrm>
                <a:off x="7242972" y="1187618"/>
                <a:ext cx="319598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92D050"/>
                    </a:solidFill>
                  </a:rPr>
                  <a:t>Unclamped Repulsive potential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1C8CA08-80FE-1F69-C001-11BA30D092FD}"/>
                  </a:ext>
                </a:extLst>
              </p:cNvPr>
              <p:cNvGrpSpPr/>
              <p:nvPr/>
            </p:nvGrpSpPr>
            <p:grpSpPr>
              <a:xfrm>
                <a:off x="6096000" y="1788814"/>
                <a:ext cx="5649262" cy="2321962"/>
                <a:chOff x="430306" y="4205707"/>
                <a:chExt cx="5667757" cy="2329564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2CF07BC-C2C5-A867-7E50-A9102355A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9008" y="4205707"/>
                  <a:ext cx="4963326" cy="2208744"/>
                </a:xfrm>
                <a:prstGeom prst="rect">
                  <a:avLst/>
                </a:prstGeom>
              </p:spPr>
            </p:pic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D9A4B48F-48A6-FA24-4378-424AC3856353}"/>
                    </a:ext>
                  </a:extLst>
                </p:cNvPr>
                <p:cNvGrpSpPr/>
                <p:nvPr/>
              </p:nvGrpSpPr>
              <p:grpSpPr>
                <a:xfrm>
                  <a:off x="5073872" y="4727844"/>
                  <a:ext cx="1024191" cy="1807427"/>
                  <a:chOff x="5073872" y="4727844"/>
                  <a:chExt cx="1024191" cy="1807427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0689C96-DB96-1A52-89B4-2AA075EB56C2}"/>
                      </a:ext>
                    </a:extLst>
                  </p:cNvPr>
                  <p:cNvCxnSpPr/>
                  <p:nvPr/>
                </p:nvCxnSpPr>
                <p:spPr>
                  <a:xfrm>
                    <a:off x="5568857" y="4997824"/>
                    <a:ext cx="0" cy="1537447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BEC03AB0-6EA1-A2AB-3BB5-4D7CB6BC863D}"/>
                      </a:ext>
                    </a:extLst>
                  </p:cNvPr>
                  <p:cNvSpPr txBox="1"/>
                  <p:nvPr/>
                </p:nvSpPr>
                <p:spPr>
                  <a:xfrm>
                    <a:off x="5073872" y="4727844"/>
                    <a:ext cx="102419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70C0"/>
                        </a:solidFill>
                      </a:rPr>
                      <a:t>Effect radius</a:t>
                    </a:r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D3454CF-4D5C-4F72-7B14-CA9F78C601C0}"/>
                    </a:ext>
                  </a:extLst>
                </p:cNvPr>
                <p:cNvGrpSpPr/>
                <p:nvPr/>
              </p:nvGrpSpPr>
              <p:grpSpPr>
                <a:xfrm>
                  <a:off x="430306" y="4260630"/>
                  <a:ext cx="3866935" cy="247027"/>
                  <a:chOff x="3558988" y="4782767"/>
                  <a:chExt cx="3866935" cy="247027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C6BA1465-81BD-AED3-AE96-FA1D91C6E1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58988" y="4905878"/>
                    <a:ext cx="1434353" cy="0"/>
                  </a:xfrm>
                  <a:prstGeom prst="line">
                    <a:avLst/>
                  </a:prstGeom>
                  <a:ln w="1905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112C458C-D610-7F16-D0DF-A2FF5599D599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495" y="4782767"/>
                    <a:ext cx="2383428" cy="2470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70C0"/>
                        </a:solidFill>
                      </a:rPr>
                      <a:t>Max possible repulsive value</a:t>
                    </a: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2531100-7EB7-C144-3400-8055506D20A1}"/>
                    </a:ext>
                  </a:extLst>
                </p:cNvPr>
                <p:cNvSpPr txBox="1"/>
                <p:nvPr/>
              </p:nvSpPr>
              <p:spPr>
                <a:xfrm>
                  <a:off x="10183786" y="4052199"/>
                  <a:ext cx="120558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2531100-7EB7-C144-3400-8055506D2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3786" y="4052199"/>
                  <a:ext cx="1205586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151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CB367C7-A9C7-548F-55B6-02DFA41D4F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664"/>
          <a:stretch/>
        </p:blipFill>
        <p:spPr>
          <a:xfrm>
            <a:off x="6104119" y="4360087"/>
            <a:ext cx="4423747" cy="20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5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179584" y="358218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Visualization (Python program): </a:t>
            </a:r>
            <a:r>
              <a:rPr lang="en-US" b="1" dirty="0">
                <a:solidFill>
                  <a:srgbClr val="00B0F0"/>
                </a:solidFill>
              </a:rPr>
              <a:t>Attractive only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6652A-06EC-A8D5-2C1B-E64456E59D6E}"/>
              </a:ext>
            </a:extLst>
          </p:cNvPr>
          <p:cNvGrpSpPr/>
          <p:nvPr/>
        </p:nvGrpSpPr>
        <p:grpSpPr>
          <a:xfrm>
            <a:off x="1179584" y="1184138"/>
            <a:ext cx="4046840" cy="5010767"/>
            <a:chOff x="1179584" y="1184138"/>
            <a:chExt cx="4046840" cy="5010767"/>
          </a:xfrm>
        </p:grpSpPr>
        <p:pic>
          <p:nvPicPr>
            <p:cNvPr id="2" name="Picture 1" descr="A grid of dots with a red point&#10;&#10;Description automatically generated">
              <a:extLst>
                <a:ext uri="{FF2B5EF4-FFF2-40B4-BE49-F238E27FC236}">
                  <a16:creationId xmlns:a16="http://schemas.microsoft.com/office/drawing/2014/main" id="{CEA8B700-9B4A-899A-BF80-C82AC27AB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84" y="1184138"/>
              <a:ext cx="4046840" cy="405366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078556-8F83-2188-19BA-1396DA4DD8FF}"/>
                </a:ext>
              </a:extLst>
            </p:cNvPr>
            <p:cNvSpPr/>
            <p:nvPr/>
          </p:nvSpPr>
          <p:spPr>
            <a:xfrm>
              <a:off x="2340151" y="4680534"/>
              <a:ext cx="1725706" cy="1514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Ka: </a:t>
              </a:r>
              <a:r>
                <a:rPr lang="en-US" sz="1400" dirty="0">
                  <a:solidFill>
                    <a:schemeClr val="tx1"/>
                  </a:solidFill>
                </a:rPr>
                <a:t>3.0</a:t>
              </a:r>
            </a:p>
            <a:p>
              <a:r>
                <a:rPr 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Kr_dist</a:t>
              </a:r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: 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0.0</a:t>
              </a:r>
            </a:p>
            <a:p>
              <a:r>
                <a:rPr 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Kr_height</a:t>
              </a:r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: 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0.0</a:t>
              </a:r>
            </a:p>
            <a:p>
              <a:r>
                <a:rPr 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Kr_slope</a:t>
              </a:r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: 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1.0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Min_spd_norm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0.1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Max_spd_norm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1.0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F9EDC0F-6744-2CE0-8512-A14C4713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725" y="4336068"/>
            <a:ext cx="4751482" cy="20766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293471-E461-C943-A490-7E4AFC51A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454" y="1605211"/>
            <a:ext cx="4928601" cy="220153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6215A5-22FB-66ED-04C2-82435D86810F}"/>
              </a:ext>
            </a:extLst>
          </p:cNvPr>
          <p:cNvSpPr txBox="1"/>
          <p:nvPr/>
        </p:nvSpPr>
        <p:spPr>
          <a:xfrm>
            <a:off x="6796474" y="3964321"/>
            <a:ext cx="3195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92D050"/>
                </a:solidFill>
              </a:rPr>
              <a:t>Clamped merged potential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F95613-5DEF-A0E1-9002-61E523B76795}"/>
              </a:ext>
            </a:extLst>
          </p:cNvPr>
          <p:cNvSpPr txBox="1"/>
          <p:nvPr/>
        </p:nvSpPr>
        <p:spPr>
          <a:xfrm>
            <a:off x="6796474" y="984216"/>
            <a:ext cx="3195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92D050"/>
                </a:solidFill>
              </a:rPr>
              <a:t>Unclamped merged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669D8F-E7DF-1E2F-DB52-362509CB4147}"/>
                  </a:ext>
                </a:extLst>
              </p:cNvPr>
              <p:cNvSpPr txBox="1"/>
              <p:nvPr/>
            </p:nvSpPr>
            <p:spPr>
              <a:xfrm>
                <a:off x="10237574" y="3932273"/>
                <a:ext cx="1205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669D8F-E7DF-1E2F-DB52-362509CB4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574" y="3932273"/>
                <a:ext cx="1205586" cy="246221"/>
              </a:xfrm>
              <a:prstGeom prst="rect">
                <a:avLst/>
              </a:prstGeom>
              <a:blipFill>
                <a:blip r:embed="rId5"/>
                <a:stretch>
                  <a:fillRect l="-151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FA1A21-B93A-5BF8-5139-9B9EC4ACFA18}"/>
                  </a:ext>
                </a:extLst>
              </p:cNvPr>
              <p:cNvSpPr txBox="1"/>
              <p:nvPr/>
            </p:nvSpPr>
            <p:spPr>
              <a:xfrm>
                <a:off x="7927736" y="1256871"/>
                <a:ext cx="9334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FA1A21-B93A-5BF8-5139-9B9EC4AC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36" y="1256871"/>
                <a:ext cx="933461" cy="246221"/>
              </a:xfrm>
              <a:prstGeom prst="rect">
                <a:avLst/>
              </a:prstGeom>
              <a:blipFill>
                <a:blip r:embed="rId6"/>
                <a:stretch>
                  <a:fillRect l="-6494" r="-1299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51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id of dots with a red point&#10;&#10;Description automatically generated">
            <a:extLst>
              <a:ext uri="{FF2B5EF4-FFF2-40B4-BE49-F238E27FC236}">
                <a16:creationId xmlns:a16="http://schemas.microsoft.com/office/drawing/2014/main" id="{FD1E0E5A-2820-2114-F755-5167C7E73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5" y="1184138"/>
            <a:ext cx="4046840" cy="40536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113940" y="435892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Visualization (Python program): </a:t>
            </a:r>
            <a:r>
              <a:rPr lang="en-US" b="1" dirty="0">
                <a:solidFill>
                  <a:srgbClr val="00B0F0"/>
                </a:solidFill>
              </a:rPr>
              <a:t>Attractive + repulsive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078556-8F83-2188-19BA-1396DA4DD8FF}"/>
              </a:ext>
            </a:extLst>
          </p:cNvPr>
          <p:cNvSpPr/>
          <p:nvPr/>
        </p:nvSpPr>
        <p:spPr>
          <a:xfrm>
            <a:off x="2340151" y="4680534"/>
            <a:ext cx="1725706" cy="15143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Ka: </a:t>
            </a:r>
            <a:r>
              <a:rPr lang="en-US" sz="1400" dirty="0">
                <a:solidFill>
                  <a:schemeClr val="tx1"/>
                </a:solidFill>
              </a:rPr>
              <a:t>3.0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Kr_dist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Kr_height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2.0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Kr_slope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Min_spd_norm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0.1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Max_spd_norm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9DE0B0-90A3-BB76-1152-81342B819B20}"/>
              </a:ext>
            </a:extLst>
          </p:cNvPr>
          <p:cNvGrpSpPr/>
          <p:nvPr/>
        </p:nvGrpSpPr>
        <p:grpSpPr>
          <a:xfrm>
            <a:off x="5494084" y="1237590"/>
            <a:ext cx="6115211" cy="4753581"/>
            <a:chOff x="5494084" y="1237590"/>
            <a:chExt cx="6115211" cy="47535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0D81AC-B7A3-770F-66AD-1BC0A0D78471}"/>
                </a:ext>
              </a:extLst>
            </p:cNvPr>
            <p:cNvSpPr txBox="1"/>
            <p:nvPr/>
          </p:nvSpPr>
          <p:spPr>
            <a:xfrm>
              <a:off x="5750861" y="1237590"/>
              <a:ext cx="58584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92D050"/>
                  </a:solidFill>
                </a:rPr>
                <a:t>Example of potential for coincident attractive and repulsive point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519A0E-3DF7-A006-DEE3-BB58E1C8E77B}"/>
                    </a:ext>
                  </a:extLst>
                </p:cNvPr>
                <p:cNvSpPr txBox="1"/>
                <p:nvPr/>
              </p:nvSpPr>
              <p:spPr>
                <a:xfrm>
                  <a:off x="5974348" y="1648280"/>
                  <a:ext cx="542135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Visuals of how would be the potential V around a point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519A0E-3DF7-A006-DEE3-BB58E1C8E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348" y="1648280"/>
                  <a:ext cx="5421356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2250" t="-2439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9508046-9CB2-9018-5CEE-3127AB23BBD6}"/>
                    </a:ext>
                  </a:extLst>
                </p:cNvPr>
                <p:cNvSpPr txBox="1"/>
                <p:nvPr/>
              </p:nvSpPr>
              <p:spPr>
                <a:xfrm>
                  <a:off x="6012508" y="1992752"/>
                  <a:ext cx="527952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𝑎𝑏𝑠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𝑐𝑙𝑎𝑚𝑝𝑒𝑑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(2 ∙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⁡(1∙(0−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)))−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𝑐𝑙𝑎𝑚𝑝𝑒𝑑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9508046-9CB2-9018-5CEE-3127AB23B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508" y="1992752"/>
                  <a:ext cx="5279522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808" r="-1039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C624BD-4CAA-CE57-0703-197B2063F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4084" y="2402947"/>
              <a:ext cx="6082554" cy="2387099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1643D5-687E-2D33-D256-A7EB1CB06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9" y="2878929"/>
              <a:ext cx="639147" cy="42454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3FCE8E3-04D5-68A1-095E-12B0018132F5}"/>
                </a:ext>
              </a:extLst>
            </p:cNvPr>
            <p:cNvCxnSpPr>
              <a:cxnSpLocks/>
            </p:cNvCxnSpPr>
            <p:nvPr/>
          </p:nvCxnSpPr>
          <p:spPr>
            <a:xfrm>
              <a:off x="6456784" y="2803877"/>
              <a:ext cx="395792" cy="55980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79B183-BF83-4FDF-2450-77D1901A1FD3}"/>
                </a:ext>
              </a:extLst>
            </p:cNvPr>
            <p:cNvSpPr txBox="1"/>
            <p:nvPr/>
          </p:nvSpPr>
          <p:spPr>
            <a:xfrm>
              <a:off x="6556822" y="2522348"/>
              <a:ext cx="182505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Robot follow –grad(V)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0BF5111-6F42-FA15-8283-1C9571BE09F0}"/>
                    </a:ext>
                  </a:extLst>
                </p:cNvPr>
                <p:cNvSpPr txBox="1"/>
                <p:nvPr/>
              </p:nvSpPr>
              <p:spPr>
                <a:xfrm>
                  <a:off x="5888127" y="5498728"/>
                  <a:ext cx="5448567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In this example the robot would converge to a position almost 1m away from the obstacle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0BF5111-6F42-FA15-8283-1C9571BE0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127" y="5498728"/>
                  <a:ext cx="5448567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013" t="-12346" r="-2796" b="-246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48EBC80-EABC-0616-EC8D-48416A99A99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371074" y="4692370"/>
              <a:ext cx="1167645" cy="32305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A42F08-54CB-FB99-1FA9-60AB6BDA39C3}"/>
                </a:ext>
              </a:extLst>
            </p:cNvPr>
            <p:cNvSpPr txBox="1"/>
            <p:nvPr/>
          </p:nvSpPr>
          <p:spPr>
            <a:xfrm>
              <a:off x="8461439" y="3893833"/>
              <a:ext cx="178368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Attractive area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3ACEEF-3C66-B9E5-7338-8DFF3E6EE557}"/>
                </a:ext>
              </a:extLst>
            </p:cNvPr>
            <p:cNvSpPr txBox="1"/>
            <p:nvPr/>
          </p:nvSpPr>
          <p:spPr>
            <a:xfrm>
              <a:off x="5946764" y="3817968"/>
              <a:ext cx="79995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Repulsive area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EDB761-DF87-F5F9-693B-553E9507AD3A}"/>
                    </a:ext>
                  </a:extLst>
                </p:cNvPr>
                <p:cNvSpPr txBox="1"/>
                <p:nvPr/>
              </p:nvSpPr>
              <p:spPr>
                <a:xfrm>
                  <a:off x="7815276" y="4680534"/>
                  <a:ext cx="225023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600" b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EDB761-DF87-F5F9-693B-553E9507A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5276" y="4680534"/>
                  <a:ext cx="2250231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16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B20B09-D11B-32F0-6C32-74FF3A2C8E57}"/>
              </a:ext>
            </a:extLst>
          </p:cNvPr>
          <p:cNvCxnSpPr/>
          <p:nvPr/>
        </p:nvCxnSpPr>
        <p:spPr>
          <a:xfrm>
            <a:off x="5494084" y="1041149"/>
            <a:ext cx="0" cy="5459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4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130537" y="433812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Simulation (Python program): </a:t>
            </a:r>
            <a:r>
              <a:rPr lang="en-US" b="1" dirty="0">
                <a:solidFill>
                  <a:srgbClr val="00B0F0"/>
                </a:solidFill>
              </a:rPr>
              <a:t>Attractive + repulsive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CFA7E1-6163-7093-D0D3-A0574B4B9E8F}"/>
              </a:ext>
            </a:extLst>
          </p:cNvPr>
          <p:cNvSpPr txBox="1"/>
          <p:nvPr/>
        </p:nvSpPr>
        <p:spPr>
          <a:xfrm>
            <a:off x="1615888" y="911998"/>
            <a:ext cx="8960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We can customize the navigation behavior by changing the parameters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 descr="A graph of a snake&#10;&#10;Description automatically generated">
            <a:extLst>
              <a:ext uri="{FF2B5EF4-FFF2-40B4-BE49-F238E27FC236}">
                <a16:creationId xmlns:a16="http://schemas.microsoft.com/office/drawing/2014/main" id="{F803CC55-FDC4-9DF7-79C9-6C941600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8" y="1645024"/>
            <a:ext cx="4911608" cy="49198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78556-8F83-2188-19BA-1396DA4DD8FF}"/>
              </a:ext>
            </a:extLst>
          </p:cNvPr>
          <p:cNvSpPr/>
          <p:nvPr/>
        </p:nvSpPr>
        <p:spPr>
          <a:xfrm>
            <a:off x="4196533" y="4970792"/>
            <a:ext cx="1778754" cy="15143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Ka: </a:t>
            </a:r>
            <a:r>
              <a:rPr lang="en-US" sz="1400" dirty="0">
                <a:solidFill>
                  <a:schemeClr val="tx1"/>
                </a:solidFill>
              </a:rPr>
              <a:t>3.0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Kr_dist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Kr_height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2.0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Kr_slope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Min_spd_norm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0.1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Max_spd_norm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</p:txBody>
      </p:sp>
      <p:pic>
        <p:nvPicPr>
          <p:cNvPr id="8" name="Picture 7" descr="A graph of a line&#10;&#10;Description automatically generated">
            <a:extLst>
              <a:ext uri="{FF2B5EF4-FFF2-40B4-BE49-F238E27FC236}">
                <a16:creationId xmlns:a16="http://schemas.microsoft.com/office/drawing/2014/main" id="{ED758004-371B-0175-AF8B-71DD05475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25" y="1555376"/>
            <a:ext cx="5001105" cy="50095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63AB2E-8A77-3924-8C81-C028E7A63CC1}"/>
              </a:ext>
            </a:extLst>
          </p:cNvPr>
          <p:cNvSpPr/>
          <p:nvPr/>
        </p:nvSpPr>
        <p:spPr>
          <a:xfrm>
            <a:off x="9745686" y="4970792"/>
            <a:ext cx="1763946" cy="15143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Ka: </a:t>
            </a:r>
            <a:r>
              <a:rPr lang="en-US" sz="1400" dirty="0">
                <a:solidFill>
                  <a:schemeClr val="tx1"/>
                </a:solidFill>
              </a:rPr>
              <a:t>3.0</a:t>
            </a:r>
          </a:p>
          <a:p>
            <a:r>
              <a:rPr lang="en-US" sz="1400" b="1" dirty="0" err="1">
                <a:solidFill>
                  <a:srgbClr val="0070C0"/>
                </a:solidFill>
              </a:rPr>
              <a:t>Kr_dist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>
                <a:solidFill>
                  <a:srgbClr val="0070C0"/>
                </a:solidFill>
              </a:rPr>
              <a:t>-1.0</a:t>
            </a:r>
          </a:p>
          <a:p>
            <a:r>
              <a:rPr lang="en-US" sz="1400" b="1" dirty="0" err="1">
                <a:solidFill>
                  <a:srgbClr val="0070C0"/>
                </a:solidFill>
              </a:rPr>
              <a:t>Kr_height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>
                <a:solidFill>
                  <a:srgbClr val="0070C0"/>
                </a:solidFill>
              </a:rPr>
              <a:t>3.0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Kr_slope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Min_spd_norm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0.1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Max_spd_norm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9FA04-6578-601F-3A68-3E1879DEC09F}"/>
              </a:ext>
            </a:extLst>
          </p:cNvPr>
          <p:cNvSpPr txBox="1"/>
          <p:nvPr/>
        </p:nvSpPr>
        <p:spPr>
          <a:xfrm>
            <a:off x="843241" y="1396716"/>
            <a:ext cx="4589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Can not go through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7F1A9-B70E-C56E-E61F-7BA7CC54E8BA}"/>
              </a:ext>
            </a:extLst>
          </p:cNvPr>
          <p:cNvSpPr txBox="1"/>
          <p:nvPr/>
        </p:nvSpPr>
        <p:spPr>
          <a:xfrm>
            <a:off x="6496546" y="1396716"/>
            <a:ext cx="45898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Can go through</a:t>
            </a:r>
          </a:p>
        </p:txBody>
      </p:sp>
    </p:spTree>
    <p:extLst>
      <p:ext uri="{BB962C8B-B14F-4D97-AF65-F5344CB8AC3E}">
        <p14:creationId xmlns:p14="http://schemas.microsoft.com/office/powerpoint/2010/main" val="150450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148644" y="436271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Visualization with ROS2 and Gazebo (simulated robot): </a:t>
            </a:r>
            <a:r>
              <a:rPr lang="en-US" b="1" dirty="0">
                <a:solidFill>
                  <a:srgbClr val="00B0F0"/>
                </a:solidFill>
              </a:rPr>
              <a:t>Repulsive only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780E98-1464-20F2-7683-11B5D8C378AD}"/>
              </a:ext>
            </a:extLst>
          </p:cNvPr>
          <p:cNvGrpSpPr/>
          <p:nvPr/>
        </p:nvGrpSpPr>
        <p:grpSpPr>
          <a:xfrm>
            <a:off x="2200388" y="1139415"/>
            <a:ext cx="8334193" cy="5282314"/>
            <a:chOff x="1644576" y="1134932"/>
            <a:chExt cx="8334193" cy="52823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078556-8F83-2188-19BA-1396DA4DD8FF}"/>
                </a:ext>
              </a:extLst>
            </p:cNvPr>
            <p:cNvSpPr/>
            <p:nvPr/>
          </p:nvSpPr>
          <p:spPr>
            <a:xfrm>
              <a:off x="8253063" y="1178721"/>
              <a:ext cx="1725706" cy="1514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Ka: 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</a:rPr>
                <a:t>0.0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Kr_dist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0.8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Kr_height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1.0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Kr_slope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30.0</a:t>
              </a:r>
            </a:p>
            <a:p>
              <a:r>
                <a:rPr lang="en-US" sz="1400" b="1" dirty="0" err="1">
                  <a:solidFill>
                    <a:schemeClr val="bg1">
                      <a:lumMod val="75000"/>
                    </a:schemeClr>
                  </a:solidFill>
                </a:rPr>
                <a:t>Min_spd_norm</a:t>
              </a:r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</a:rPr>
                <a:t>0.1</a:t>
              </a:r>
            </a:p>
            <a:p>
              <a:r>
                <a:rPr lang="en-US" sz="1400" b="1" dirty="0" err="1">
                  <a:solidFill>
                    <a:schemeClr val="tx1"/>
                  </a:solidFill>
                </a:rPr>
                <a:t>Max_spd_norm</a:t>
              </a:r>
              <a:r>
                <a:rPr lang="en-US" sz="1400" b="1" dirty="0">
                  <a:solidFill>
                    <a:schemeClr val="tx1"/>
                  </a:solidFill>
                </a:rPr>
                <a:t>: </a:t>
              </a:r>
              <a:r>
                <a:rPr lang="en-US" sz="1400" dirty="0">
                  <a:solidFill>
                    <a:schemeClr val="tx1"/>
                  </a:solidFill>
                </a:rPr>
                <a:t>1.0</a:t>
              </a:r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DF4E45E-2E34-2930-C942-274004C0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576" y="1134932"/>
              <a:ext cx="6387800" cy="5282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5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7943C5-D541-AA8A-8B2F-E635A00E1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88" y="1139415"/>
            <a:ext cx="6387800" cy="52823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A25141-E1EA-E42A-8AFC-F34A17049EAF}"/>
              </a:ext>
            </a:extLst>
          </p:cNvPr>
          <p:cNvSpPr txBox="1"/>
          <p:nvPr/>
        </p:nvSpPr>
        <p:spPr>
          <a:xfrm>
            <a:off x="1112430" y="361387"/>
            <a:ext cx="1016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Visualization with ROS2 and Gazebo (simulated robot): </a:t>
            </a:r>
            <a:r>
              <a:rPr lang="en-US" b="1" dirty="0">
                <a:solidFill>
                  <a:srgbClr val="00B0F0"/>
                </a:solidFill>
              </a:rPr>
              <a:t>Attractive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078556-8F83-2188-19BA-1396DA4DD8FF}"/>
              </a:ext>
            </a:extLst>
          </p:cNvPr>
          <p:cNvSpPr/>
          <p:nvPr/>
        </p:nvSpPr>
        <p:spPr>
          <a:xfrm>
            <a:off x="8808875" y="1183204"/>
            <a:ext cx="1725706" cy="15143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Ka: </a:t>
            </a:r>
            <a:r>
              <a:rPr lang="en-US" sz="1400" dirty="0">
                <a:solidFill>
                  <a:schemeClr val="tx1"/>
                </a:solidFill>
              </a:rPr>
              <a:t>3.0</a:t>
            </a:r>
          </a:p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Kr_dist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0.8</a:t>
            </a:r>
          </a:p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Kr_height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0.0</a:t>
            </a:r>
          </a:p>
          <a:p>
            <a:r>
              <a:rPr lang="en-US" sz="1400" b="1" dirty="0" err="1">
                <a:solidFill>
                  <a:schemeClr val="bg1">
                    <a:lumMod val="75000"/>
                  </a:schemeClr>
                </a:solidFill>
              </a:rPr>
              <a:t>Kr_slope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30.0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Min_spd_norm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0.1</a:t>
            </a:r>
          </a:p>
          <a:p>
            <a:r>
              <a:rPr lang="en-US" sz="1400" b="1" dirty="0" err="1">
                <a:solidFill>
                  <a:schemeClr val="tx1"/>
                </a:solidFill>
              </a:rPr>
              <a:t>Max_spd_norm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dirty="0">
                <a:solidFill>
                  <a:schemeClr val="tx1"/>
                </a:solidFill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225385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833</Words>
  <Application>Microsoft Office PowerPoint</Application>
  <PresentationFormat>Widescreen</PresentationFormat>
  <Paragraphs>138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Oceanfort rexilius</dc:creator>
  <cp:lastModifiedBy>Oceanfort rexilius</cp:lastModifiedBy>
  <cp:revision>29</cp:revision>
  <dcterms:created xsi:type="dcterms:W3CDTF">2024-10-01T06:42:48Z</dcterms:created>
  <dcterms:modified xsi:type="dcterms:W3CDTF">2024-10-01T09:22:18Z</dcterms:modified>
</cp:coreProperties>
</file>